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m4a" ContentType="audi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</p:sld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5"/>
  </p:normalViewPr>
  <p:slideViewPr>
    <p:cSldViewPr snapToGrid="0" snapToObjects="1">
      <p:cViewPr varScale="1">
        <p:scale>
          <a:sx n="107" d="100"/>
          <a:sy n="107" d="100"/>
        </p:scale>
        <p:origin x="73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1A09D-66CC-8642-8004-524AF9FF4719}" type="datetimeFigureOut">
              <a:rPr lang="en-US" smtClean="0"/>
              <a:t>3/4/21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161D-3CC7-BE45-A514-6F1541A94E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1A09D-66CC-8642-8004-524AF9FF4719}" type="datetimeFigureOut">
              <a:rPr lang="en-US" smtClean="0"/>
              <a:t>3/4/21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161D-3CC7-BE45-A514-6F1541A94E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1A09D-66CC-8642-8004-524AF9FF4719}" type="datetimeFigureOut">
              <a:rPr lang="en-US" smtClean="0"/>
              <a:t>3/4/21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161D-3CC7-BE45-A514-6F1541A94E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1A09D-66CC-8642-8004-524AF9FF4719}" type="datetimeFigureOut">
              <a:rPr lang="en-US" smtClean="0"/>
              <a:t>3/4/21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161D-3CC7-BE45-A514-6F1541A94E2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1A09D-66CC-8642-8004-524AF9FF4719}" type="datetimeFigureOut">
              <a:rPr lang="en-US" smtClean="0"/>
              <a:t>3/4/21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161D-3CC7-BE45-A514-6F1541A94E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1A09D-66CC-8642-8004-524AF9FF4719}" type="datetimeFigureOut">
              <a:rPr lang="en-US" smtClean="0"/>
              <a:t>3/4/21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161D-3CC7-BE45-A514-6F1541A94E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1A09D-66CC-8642-8004-524AF9FF4719}" type="datetimeFigureOut">
              <a:rPr lang="en-US" smtClean="0"/>
              <a:t>3/4/21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161D-3CC7-BE45-A514-6F1541A94E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1A09D-66CC-8642-8004-524AF9FF4719}" type="datetimeFigureOut">
              <a:rPr lang="en-US" smtClean="0"/>
              <a:t>3/4/21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161D-3CC7-BE45-A514-6F1541A94E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1A09D-66CC-8642-8004-524AF9FF4719}" type="datetimeFigureOut">
              <a:rPr lang="en-US" smtClean="0"/>
              <a:t>3/4/21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161D-3CC7-BE45-A514-6F1541A94E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1A09D-66CC-8642-8004-524AF9FF4719}" type="datetimeFigureOut">
              <a:rPr lang="en-US" smtClean="0"/>
              <a:t>3/4/21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161D-3CC7-BE45-A514-6F1541A94E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1A09D-66CC-8642-8004-524AF9FF4719}" type="datetimeFigureOut">
              <a:rPr lang="en-US" smtClean="0"/>
              <a:t>3/4/21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161D-3CC7-BE45-A514-6F1541A94E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1A09D-66CC-8642-8004-524AF9FF4719}" type="datetimeFigureOut">
              <a:rPr lang="en-US" smtClean="0"/>
              <a:t>3/4/21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161D-3CC7-BE45-A514-6F1541A94E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1A09D-66CC-8642-8004-524AF9FF4719}" type="datetimeFigureOut">
              <a:rPr lang="en-US" smtClean="0"/>
              <a:t>3/4/21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161D-3CC7-BE45-A514-6F1541A94E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1A09D-66CC-8642-8004-524AF9FF4719}" type="datetimeFigureOut">
              <a:rPr lang="en-US" smtClean="0"/>
              <a:t>3/4/21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161D-3CC7-BE45-A514-6F1541A94E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1A09D-66CC-8642-8004-524AF9FF4719}" type="datetimeFigureOut">
              <a:rPr lang="en-US" smtClean="0"/>
              <a:t>3/4/21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161D-3CC7-BE45-A514-6F1541A94E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1A09D-66CC-8642-8004-524AF9FF4719}" type="datetimeFigureOut">
              <a:rPr lang="en-US" smtClean="0"/>
              <a:t>3/4/21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161D-3CC7-BE45-A514-6F1541A94E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1A09D-66CC-8642-8004-524AF9FF4719}" type="datetimeFigureOut">
              <a:rPr lang="en-US" smtClean="0"/>
              <a:t>3/4/21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8161D-3CC7-BE45-A514-6F1541A94E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3.png"/><Relationship Id="rId21" Type="http://schemas.openxmlformats.org/officeDocument/2006/relationships/image" Target="../media/image4.png"/><Relationship Id="rId22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061A09D-66CC-8642-8004-524AF9FF4719}" type="datetimeFigureOut">
              <a:rPr lang="en-US" smtClean="0"/>
              <a:t>3/4/21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88161D-3CC7-BE45-A514-6F1541A94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4161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10.m4a"/><Relationship Id="rId2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11.m4a"/><Relationship Id="rId2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12.m4a"/><Relationship Id="rId2" Type="http://schemas.openxmlformats.org/officeDocument/2006/relationships/audio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ndfonline.com/doi/full/10.3109/0142159X.2012.733453" TargetMode="External"/><Relationship Id="rId4" Type="http://schemas.openxmlformats.org/officeDocument/2006/relationships/hyperlink" Target="https://bmcmedethics.biomedcentral.com/articles/10.1186/s12910-017-0179-8?report=reader" TargetMode="External"/><Relationship Id="rId5" Type="http://schemas.openxmlformats.org/officeDocument/2006/relationships/hyperlink" Target="https://search-proquest-com.liblink.uncw.edu/scholarly-journals/decade-studying-implicit-racial-ethnic-bias/docview/2070444536/se-2?accountid=14606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atsjournals.org/doi/full/10.34197/ats-scholar.2020-0024P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6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6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Unconscious Bias in Health Care:</a:t>
            </a:r>
            <a:endParaRPr lang="en-US" sz="6000" dirty="0"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By: Caitlin Durham</a:t>
            </a:r>
            <a:endParaRPr lang="en-US" dirty="0"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  <p:pic>
        <p:nvPicPr>
          <p:cNvPr id="4" name="Intr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84115" y="590830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8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1134" y="638472"/>
            <a:ext cx="9404723" cy="1400530"/>
          </a:xfrm>
        </p:spPr>
        <p:txBody>
          <a:bodyPr/>
          <a:lstStyle/>
          <a:p>
            <a:pPr algn="ctr"/>
            <a:r>
              <a:rPr lang="en-US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Implementing Diversity:</a:t>
            </a:r>
            <a:endParaRPr lang="en-US" dirty="0"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8737"/>
            <a:ext cx="10515600" cy="4781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i="1" dirty="0">
                <a:latin typeface="Abadi MT Condensed Light" charset="0"/>
                <a:ea typeface="Abadi MT Condensed Light" charset="0"/>
                <a:cs typeface="Abadi MT Condensed Light" charset="0"/>
              </a:rPr>
              <a:t>Implementing Diversity Programs.</a:t>
            </a:r>
            <a:r>
              <a:rPr lang="en-US" sz="2400" dirty="0" smtClean="0">
                <a:effectLst/>
                <a:latin typeface="Abadi MT Condensed Light" charset="0"/>
                <a:ea typeface="Abadi MT Condensed Light" charset="0"/>
                <a:cs typeface="Abadi MT Condensed Light" charset="0"/>
              </a:rPr>
              <a:t> </a:t>
            </a:r>
            <a:endParaRPr lang="en-US" sz="2400" dirty="0"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5013" y="1816925"/>
            <a:ext cx="11150930" cy="2951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charset="2"/>
              <a:buChar char="Ø"/>
            </a:pPr>
            <a:r>
              <a:rPr lang="en-US" sz="24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Hands- on diversity training at hospitals</a:t>
            </a:r>
          </a:p>
          <a:p>
            <a:pPr marL="800100" lvl="1" indent="-342900">
              <a:lnSpc>
                <a:spcPct val="200000"/>
              </a:lnSpc>
              <a:buFont typeface="Wingdings" charset="2"/>
              <a:buChar char="Ø"/>
            </a:pPr>
            <a:r>
              <a:rPr lang="en-US" sz="24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Duke University Hospital</a:t>
            </a:r>
          </a:p>
          <a:p>
            <a:pPr marL="342900" indent="-342900">
              <a:lnSpc>
                <a:spcPct val="200000"/>
              </a:lnSpc>
              <a:buFont typeface="Wingdings" charset="2"/>
              <a:buChar char="Ø"/>
            </a:pPr>
            <a:r>
              <a:rPr lang="en-US" sz="24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Examples:</a:t>
            </a:r>
          </a:p>
          <a:p>
            <a:pPr marL="800100" lvl="1" indent="-342900">
              <a:lnSpc>
                <a:spcPct val="200000"/>
              </a:lnSpc>
              <a:buFont typeface="Wingdings" charset="2"/>
              <a:buChar char="Ø"/>
            </a:pPr>
            <a:r>
              <a:rPr lang="en-US" sz="24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Educational, role-playing, scenario- based, reworking cases</a:t>
            </a:r>
          </a:p>
        </p:txBody>
      </p:sp>
      <p:pic>
        <p:nvPicPr>
          <p:cNvPr id="5" name="Slide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80997" y="590830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21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3638" y="571612"/>
            <a:ext cx="9404723" cy="1400530"/>
          </a:xfrm>
        </p:spPr>
        <p:txBody>
          <a:bodyPr/>
          <a:lstStyle/>
          <a:p>
            <a:pPr algn="ctr"/>
            <a:r>
              <a:rPr lang="en-US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Implementing Diversity:</a:t>
            </a:r>
            <a:endParaRPr lang="en-US" dirty="0"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71877"/>
            <a:ext cx="10515600" cy="41881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i="1" dirty="0">
                <a:latin typeface="Abadi MT Condensed Light" charset="0"/>
                <a:ea typeface="Abadi MT Condensed Light" charset="0"/>
                <a:cs typeface="Abadi MT Condensed Light" charset="0"/>
              </a:rPr>
              <a:t>Culturally Competent.</a:t>
            </a:r>
            <a:r>
              <a:rPr lang="en-US" sz="2400" dirty="0" smtClean="0">
                <a:effectLst/>
                <a:latin typeface="Abadi MT Condensed Light" charset="0"/>
                <a:ea typeface="Abadi MT Condensed Light" charset="0"/>
                <a:cs typeface="Abadi MT Condensed Light" charset="0"/>
              </a:rPr>
              <a:t> </a:t>
            </a:r>
            <a:endParaRPr lang="en-US" sz="2400" dirty="0"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1690688"/>
            <a:ext cx="10918371" cy="4206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charset="2"/>
              <a:buChar char="Ø"/>
            </a:pPr>
            <a:r>
              <a:rPr lang="en-US" sz="20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Educating doctors, staff, &amp; students on: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Ø"/>
            </a:pPr>
            <a:r>
              <a:rPr lang="en-US" sz="20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Sexuality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Ø"/>
            </a:pPr>
            <a:r>
              <a:rPr lang="en-US" sz="20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Gender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Ø"/>
            </a:pPr>
            <a:r>
              <a:rPr lang="en-US" sz="20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Race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Ø"/>
            </a:pPr>
            <a:r>
              <a:rPr lang="en-US" sz="20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Religion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Ø"/>
            </a:pPr>
            <a:r>
              <a:rPr lang="en-US" sz="20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Socioeconomic Status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Ø"/>
            </a:pPr>
            <a:r>
              <a:rPr lang="en-US" sz="20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Cultures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Ø"/>
            </a:pPr>
            <a:r>
              <a:rPr lang="en-US" sz="20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Language Barriers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Ø"/>
            </a:pPr>
            <a:r>
              <a:rPr lang="en-US" sz="20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ETC.</a:t>
            </a:r>
          </a:p>
        </p:txBody>
      </p:sp>
      <p:pic>
        <p:nvPicPr>
          <p:cNvPr id="6" name="Slide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28499" y="590918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5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5504" y="500220"/>
            <a:ext cx="9404723" cy="1400530"/>
          </a:xfrm>
        </p:spPr>
        <p:txBody>
          <a:bodyPr/>
          <a:lstStyle/>
          <a:p>
            <a:pPr algn="ctr"/>
            <a:r>
              <a:rPr lang="en-US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Conclusion:</a:t>
            </a:r>
            <a:endParaRPr lang="en-US" dirty="0"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24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Affects every person in different ways</a:t>
            </a:r>
          </a:p>
          <a:p>
            <a:pPr>
              <a:lnSpc>
                <a:spcPct val="200000"/>
              </a:lnSpc>
            </a:pPr>
            <a:r>
              <a:rPr lang="en-US" sz="24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The more a person is exposed to, the less bias they will hold</a:t>
            </a:r>
          </a:p>
          <a:p>
            <a:pPr>
              <a:lnSpc>
                <a:spcPct val="200000"/>
              </a:lnSpc>
            </a:pPr>
            <a:r>
              <a:rPr lang="en-US" sz="24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Creating diversity will help in the elimination process</a:t>
            </a:r>
            <a:endParaRPr lang="en-US" sz="2400" dirty="0"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  <p:pic>
        <p:nvPicPr>
          <p:cNvPr id="4" name="Slide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92873" y="58419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24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2376" y="440842"/>
            <a:ext cx="9404723" cy="1400530"/>
          </a:xfrm>
        </p:spPr>
        <p:txBody>
          <a:bodyPr/>
          <a:lstStyle/>
          <a:p>
            <a:pPr algn="ctr"/>
            <a:r>
              <a:rPr lang="en-US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References:</a:t>
            </a:r>
            <a:endParaRPr lang="en-US" dirty="0"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16866"/>
            <a:ext cx="10515600" cy="4351338"/>
          </a:xfrm>
        </p:spPr>
        <p:txBody>
          <a:bodyPr>
            <a:normAutofit/>
          </a:bodyPr>
          <a:lstStyle/>
          <a:p>
            <a:r>
              <a:rPr lang="en-US" sz="1500" dirty="0">
                <a:latin typeface="Abadi MT Condensed Light" charset="0"/>
                <a:ea typeface="Abadi MT Condensed Light" charset="0"/>
                <a:cs typeface="Abadi MT Condensed Light" charset="0"/>
              </a:rPr>
              <a:t>Blair, I. V., Steiner, J. F., &amp; </a:t>
            </a:r>
            <a:r>
              <a:rPr lang="en-US" sz="1500" dirty="0" err="1">
                <a:latin typeface="Abadi MT Condensed Light" charset="0"/>
                <a:ea typeface="Abadi MT Condensed Light" charset="0"/>
                <a:cs typeface="Abadi MT Condensed Light" charset="0"/>
              </a:rPr>
              <a:t>Havranek</a:t>
            </a:r>
            <a:r>
              <a:rPr lang="en-US" sz="1500" dirty="0">
                <a:latin typeface="Abadi MT Condensed Light" charset="0"/>
                <a:ea typeface="Abadi MT Condensed Light" charset="0"/>
                <a:cs typeface="Abadi MT Condensed Light" charset="0"/>
              </a:rPr>
              <a:t>, E. P. (2011). Unconscious (implicit) bias and health disparities: where do we go from here?. </a:t>
            </a:r>
            <a:r>
              <a:rPr lang="en-US" sz="1500" i="1" dirty="0">
                <a:latin typeface="Abadi MT Condensed Light" charset="0"/>
                <a:ea typeface="Abadi MT Condensed Light" charset="0"/>
                <a:cs typeface="Abadi MT Condensed Light" charset="0"/>
              </a:rPr>
              <a:t>The Permanente journal</a:t>
            </a:r>
            <a:r>
              <a:rPr lang="en-US" sz="1500" dirty="0">
                <a:latin typeface="Abadi MT Condensed Light" charset="0"/>
                <a:ea typeface="Abadi MT Condensed Light" charset="0"/>
                <a:cs typeface="Abadi MT Condensed Light" charset="0"/>
              </a:rPr>
              <a:t>, </a:t>
            </a:r>
            <a:r>
              <a:rPr lang="en-US" sz="1500" i="1" dirty="0">
                <a:latin typeface="Abadi MT Condensed Light" charset="0"/>
                <a:ea typeface="Abadi MT Condensed Light" charset="0"/>
                <a:cs typeface="Abadi MT Condensed Light" charset="0"/>
              </a:rPr>
              <a:t>15</a:t>
            </a:r>
            <a:r>
              <a:rPr lang="en-US" sz="1500" dirty="0">
                <a:latin typeface="Abadi MT Condensed Light" charset="0"/>
                <a:ea typeface="Abadi MT Condensed Light" charset="0"/>
                <a:cs typeface="Abadi MT Condensed Light" charset="0"/>
              </a:rPr>
              <a:t>(2), 71–78.</a:t>
            </a:r>
          </a:p>
          <a:p>
            <a:r>
              <a:rPr lang="en-US" sz="1500" dirty="0">
                <a:latin typeface="Abadi MT Condensed Light" charset="0"/>
                <a:ea typeface="Abadi MT Condensed Light" charset="0"/>
                <a:cs typeface="Abadi MT Condensed Light" charset="0"/>
              </a:rPr>
              <a:t>Capers IV, Q. (2020, May 13). How clinicians and educators can mitigate implicit bias in patient care and candidate selection in medical education. Retrieved February 07, 2021, from </a:t>
            </a:r>
            <a:r>
              <a:rPr lang="en-US" sz="1500" u="sng" dirty="0">
                <a:latin typeface="Abadi MT Condensed Light" charset="0"/>
                <a:ea typeface="Abadi MT Condensed Light" charset="0"/>
                <a:cs typeface="Abadi MT Condensed Light" charset="0"/>
                <a:hlinkClick r:id="rId2"/>
              </a:rPr>
              <a:t>https://www.atsjournals.org/doi/full/10.34197/ats-scholar.2020-0024PS</a:t>
            </a:r>
            <a:r>
              <a:rPr lang="en-US" sz="1500" dirty="0">
                <a:latin typeface="Abadi MT Condensed Light" charset="0"/>
                <a:ea typeface="Abadi MT Condensed Light" charset="0"/>
                <a:cs typeface="Abadi MT Condensed Light" charset="0"/>
              </a:rPr>
              <a:t> </a:t>
            </a:r>
          </a:p>
          <a:p>
            <a:r>
              <a:rPr lang="en-US" sz="1500" dirty="0" err="1">
                <a:latin typeface="Abadi MT Condensed Light" charset="0"/>
                <a:ea typeface="Abadi MT Condensed Light" charset="0"/>
                <a:cs typeface="Abadi MT Condensed Light" charset="0"/>
              </a:rPr>
              <a:t>Haidet</a:t>
            </a:r>
            <a:r>
              <a:rPr lang="en-US" sz="1500" dirty="0">
                <a:latin typeface="Abadi MT Condensed Light" charset="0"/>
                <a:ea typeface="Abadi MT Condensed Light" charset="0"/>
                <a:cs typeface="Abadi MT Condensed Light" charset="0"/>
              </a:rPr>
              <a:t>, P., Hernandez, R. A., Gill, A. C., &amp; Teal, C. R. (2012, October 26). Fostering students' reflection about bias in healthcare: Cognitive dissonance and the role of personal and normative standards. Retrieved February 07, 2021, from </a:t>
            </a:r>
            <a:r>
              <a:rPr lang="en-US" sz="1500" u="sng" dirty="0">
                <a:latin typeface="Abadi MT Condensed Light" charset="0"/>
                <a:ea typeface="Abadi MT Condensed Light" charset="0"/>
                <a:cs typeface="Abadi MT Condensed Light" charset="0"/>
                <a:hlinkClick r:id="rId3"/>
              </a:rPr>
              <a:t>https://www.tandfonline.com/doi/full/10.3109/0142159X.2012.733453</a:t>
            </a:r>
            <a:r>
              <a:rPr lang="en-US" sz="1500" dirty="0">
                <a:latin typeface="Abadi MT Condensed Light" charset="0"/>
                <a:ea typeface="Abadi MT Condensed Light" charset="0"/>
                <a:cs typeface="Abadi MT Condensed Light" charset="0"/>
              </a:rPr>
              <a:t> </a:t>
            </a:r>
          </a:p>
          <a:p>
            <a:r>
              <a:rPr lang="en-US" sz="1500" dirty="0">
                <a:latin typeface="Abadi MT Condensed Light" charset="0"/>
                <a:ea typeface="Abadi MT Condensed Light" charset="0"/>
                <a:cs typeface="Abadi MT Condensed Light" charset="0"/>
              </a:rPr>
              <a:t>IV. Blair, J., N. </a:t>
            </a:r>
            <a:r>
              <a:rPr lang="en-US" sz="1500" dirty="0" err="1">
                <a:latin typeface="Abadi MT Condensed Light" charset="0"/>
                <a:ea typeface="Abadi MT Condensed Light" charset="0"/>
                <a:cs typeface="Abadi MT Condensed Light" charset="0"/>
              </a:rPr>
              <a:t>Ambady</a:t>
            </a:r>
            <a:r>
              <a:rPr lang="en-US" sz="1500" dirty="0">
                <a:latin typeface="Abadi MT Condensed Light" charset="0"/>
                <a:ea typeface="Abadi MT Condensed Light" charset="0"/>
                <a:cs typeface="Abadi MT Condensed Light" charset="0"/>
              </a:rPr>
              <a:t>, M., </a:t>
            </a:r>
            <a:r>
              <a:rPr lang="en-US" sz="1500" dirty="0" err="1">
                <a:latin typeface="Abadi MT Condensed Light" charset="0"/>
                <a:ea typeface="Abadi MT Condensed Light" charset="0"/>
                <a:cs typeface="Abadi MT Condensed Light" charset="0"/>
              </a:rPr>
              <a:t>Nosek</a:t>
            </a:r>
            <a:r>
              <a:rPr lang="en-US" sz="1500" dirty="0">
                <a:latin typeface="Abadi MT Condensed Light" charset="0"/>
                <a:ea typeface="Abadi MT Condensed Light" charset="0"/>
                <a:cs typeface="Abadi MT Condensed Light" charset="0"/>
              </a:rPr>
              <a:t>, B., BA. </a:t>
            </a:r>
            <a:r>
              <a:rPr lang="en-US" sz="1500" dirty="0" err="1">
                <a:latin typeface="Abadi MT Condensed Light" charset="0"/>
                <a:ea typeface="Abadi MT Condensed Light" charset="0"/>
                <a:cs typeface="Abadi MT Condensed Light" charset="0"/>
              </a:rPr>
              <a:t>Nosek</a:t>
            </a:r>
            <a:r>
              <a:rPr lang="en-US" sz="1500" dirty="0">
                <a:latin typeface="Abadi MT Condensed Light" charset="0"/>
                <a:ea typeface="Abadi MT Condensed Light" charset="0"/>
                <a:cs typeface="Abadi MT Condensed Light" charset="0"/>
              </a:rPr>
              <a:t>, R., </a:t>
            </a:r>
            <a:r>
              <a:rPr lang="en-US" sz="1500" dirty="0" err="1">
                <a:latin typeface="Abadi MT Condensed Light" charset="0"/>
                <a:ea typeface="Abadi MT Condensed Light" charset="0"/>
                <a:cs typeface="Abadi MT Condensed Light" charset="0"/>
              </a:rPr>
              <a:t>Jost</a:t>
            </a:r>
            <a:r>
              <a:rPr lang="en-US" sz="1500" dirty="0">
                <a:latin typeface="Abadi MT Condensed Light" charset="0"/>
                <a:ea typeface="Abadi MT Condensed Light" charset="0"/>
                <a:cs typeface="Abadi MT Condensed Light" charset="0"/>
              </a:rPr>
              <a:t>, J., M. Bertrand, S., . . . T. Michael </a:t>
            </a:r>
            <a:r>
              <a:rPr lang="en-US" sz="1500" dirty="0" err="1">
                <a:latin typeface="Abadi MT Condensed Light" charset="0"/>
                <a:ea typeface="Abadi MT Condensed Light" charset="0"/>
                <a:cs typeface="Abadi MT Condensed Light" charset="0"/>
              </a:rPr>
              <a:t>Vallis</a:t>
            </a:r>
            <a:r>
              <a:rPr lang="en-US" sz="1500" dirty="0">
                <a:latin typeface="Abadi MT Condensed Light" charset="0"/>
                <a:ea typeface="Abadi MT Condensed Light" charset="0"/>
                <a:cs typeface="Abadi MT Condensed Light" charset="0"/>
              </a:rPr>
              <a:t>, B. (1970, January 01). Implicit bias in healthcare professionals: A systematic review. Retrieved February 07, 2021, from </a:t>
            </a:r>
            <a:r>
              <a:rPr lang="en-US" sz="1500" u="sng" dirty="0">
                <a:latin typeface="Abadi MT Condensed Light" charset="0"/>
                <a:ea typeface="Abadi MT Condensed Light" charset="0"/>
                <a:cs typeface="Abadi MT Condensed Light" charset="0"/>
                <a:hlinkClick r:id="rId4"/>
              </a:rPr>
              <a:t>https://bmcmedethics.biomedcentral.com/articles/10.1186/s12910-017-0179-8?report=reader</a:t>
            </a:r>
            <a:r>
              <a:rPr lang="en-US" sz="1500" dirty="0">
                <a:latin typeface="Abadi MT Condensed Light" charset="0"/>
                <a:ea typeface="Abadi MT Condensed Light" charset="0"/>
                <a:cs typeface="Abadi MT Condensed Light" charset="0"/>
              </a:rPr>
              <a:t> </a:t>
            </a:r>
          </a:p>
          <a:p>
            <a:r>
              <a:rPr lang="en-US" sz="1500" dirty="0" err="1">
                <a:latin typeface="Abadi MT Condensed Light" charset="0"/>
                <a:ea typeface="Abadi MT Condensed Light" charset="0"/>
                <a:cs typeface="Abadi MT Condensed Light" charset="0"/>
              </a:rPr>
              <a:t>Maina</a:t>
            </a:r>
            <a:r>
              <a:rPr lang="en-US" sz="1500" dirty="0">
                <a:latin typeface="Abadi MT Condensed Light" charset="0"/>
                <a:ea typeface="Abadi MT Condensed Light" charset="0"/>
                <a:cs typeface="Abadi MT Condensed Light" charset="0"/>
              </a:rPr>
              <a:t>, I. W., Belton, T. D., M.P.H., </a:t>
            </a:r>
            <a:r>
              <a:rPr lang="en-US" sz="1500" dirty="0" err="1">
                <a:latin typeface="Abadi MT Condensed Light" charset="0"/>
                <a:ea typeface="Abadi MT Condensed Light" charset="0"/>
                <a:cs typeface="Abadi MT Condensed Light" charset="0"/>
              </a:rPr>
              <a:t>Ginzberg</a:t>
            </a:r>
            <a:r>
              <a:rPr lang="en-US" sz="1500" dirty="0">
                <a:latin typeface="Abadi MT Condensed Light" charset="0"/>
                <a:ea typeface="Abadi MT Condensed Light" charset="0"/>
                <a:cs typeface="Abadi MT Condensed Light" charset="0"/>
              </a:rPr>
              <a:t>, S., Singh, A., &amp; Johnson, Tiffani J,M.D., M.Sc. (2018). A decade of studying implicit racial/ethnic bias in healthcare providers using the implicit association test.</a:t>
            </a:r>
            <a:r>
              <a:rPr lang="en-US" sz="1500" i="1" dirty="0">
                <a:latin typeface="Abadi MT Condensed Light" charset="0"/>
                <a:ea typeface="Abadi MT Condensed Light" charset="0"/>
                <a:cs typeface="Abadi MT Condensed Light" charset="0"/>
              </a:rPr>
              <a:t> Social Science &amp; Medicine, 199</a:t>
            </a:r>
            <a:r>
              <a:rPr lang="en-US" sz="1500" dirty="0">
                <a:latin typeface="Abadi MT Condensed Light" charset="0"/>
                <a:ea typeface="Abadi MT Condensed Light" charset="0"/>
                <a:cs typeface="Abadi MT Condensed Light" charset="0"/>
              </a:rPr>
              <a:t>, 219. Retrieved from </a:t>
            </a:r>
            <a:r>
              <a:rPr lang="en-US" sz="1500" dirty="0">
                <a:latin typeface="Abadi MT Condensed Light" charset="0"/>
                <a:ea typeface="Abadi MT Condensed Light" charset="0"/>
                <a:cs typeface="Abadi MT Condensed Light" charset="0"/>
                <a:hlinkClick r:id="rId5"/>
              </a:rPr>
              <a:t>https://</a:t>
            </a:r>
            <a:r>
              <a:rPr lang="en-US" sz="1500" dirty="0" smtClean="0">
                <a:latin typeface="Abadi MT Condensed Light" charset="0"/>
                <a:ea typeface="Abadi MT Condensed Light" charset="0"/>
                <a:cs typeface="Abadi MT Condensed Light" charset="0"/>
                <a:hlinkClick r:id="rId5"/>
              </a:rPr>
              <a:t>search-proquest-com.liblink.uncw.edu/scholarly-journals/decade-studying-implicit-racial-ethnic-bias/docview/2070444536/se-2?accountid=14606</a:t>
            </a:r>
            <a:r>
              <a:rPr lang="en-US" sz="15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 </a:t>
            </a:r>
            <a:endParaRPr lang="en-US" sz="1500" dirty="0">
              <a:latin typeface="Abadi MT Condensed Light" charset="0"/>
              <a:ea typeface="Abadi MT Condensed Light" charset="0"/>
              <a:cs typeface="Abadi MT Condensed Light" charset="0"/>
            </a:endParaRPr>
          </a:p>
          <a:p>
            <a:r>
              <a:rPr lang="en-US" sz="1500" dirty="0">
                <a:latin typeface="Abadi MT Condensed Light" charset="0"/>
                <a:ea typeface="Abadi MT Condensed Light" charset="0"/>
                <a:cs typeface="Abadi MT Condensed Light" charset="0"/>
              </a:rPr>
              <a:t>Sadau, E. W., F.A.C.H.E., &amp; </a:t>
            </a:r>
            <a:r>
              <a:rPr lang="en-US" sz="1500" dirty="0" err="1">
                <a:latin typeface="Abadi MT Condensed Light" charset="0"/>
                <a:ea typeface="Abadi MT Condensed Light" charset="0"/>
                <a:cs typeface="Abadi MT Condensed Light" charset="0"/>
              </a:rPr>
              <a:t>Capeles</a:t>
            </a:r>
            <a:r>
              <a:rPr lang="en-US" sz="1500" dirty="0">
                <a:latin typeface="Abadi MT Condensed Light" charset="0"/>
                <a:ea typeface="Abadi MT Condensed Light" charset="0"/>
                <a:cs typeface="Abadi MT Condensed Light" charset="0"/>
              </a:rPr>
              <a:t>, T. (2019). The butterfly effect in healthcare: What happens when an organization tackles unconscious bias and promotes diversity of thought?</a:t>
            </a:r>
            <a:r>
              <a:rPr lang="en-US" sz="1500" i="1" dirty="0">
                <a:latin typeface="Abadi MT Condensed Light" charset="0"/>
                <a:ea typeface="Abadi MT Condensed Light" charset="0"/>
                <a:cs typeface="Abadi MT Condensed Light" charset="0"/>
              </a:rPr>
              <a:t> Journal of Healthcare Management, 64</a:t>
            </a:r>
            <a:r>
              <a:rPr lang="en-US" sz="1500" dirty="0">
                <a:latin typeface="Abadi MT Condensed Light" charset="0"/>
                <a:ea typeface="Abadi MT Condensed Light" charset="0"/>
                <a:cs typeface="Abadi MT Condensed Light" charset="0"/>
              </a:rPr>
              <a:t>(5), 265-271. </a:t>
            </a:r>
            <a:r>
              <a:rPr lang="en-US" sz="1500" dirty="0" err="1">
                <a:latin typeface="Abadi MT Condensed Light" charset="0"/>
                <a:ea typeface="Abadi MT Condensed Light" charset="0"/>
                <a:cs typeface="Abadi MT Condensed Light" charset="0"/>
              </a:rPr>
              <a:t>doi:http</a:t>
            </a:r>
            <a:r>
              <a:rPr lang="en-US" sz="1500" dirty="0">
                <a:latin typeface="Abadi MT Condensed Light" charset="0"/>
                <a:ea typeface="Abadi MT Condensed Light" charset="0"/>
                <a:cs typeface="Abadi MT Condensed Light" charset="0"/>
              </a:rPr>
              <a:t>://</a:t>
            </a:r>
            <a:r>
              <a:rPr lang="en-US" sz="1500" dirty="0" err="1" smtClean="0">
                <a:latin typeface="Abadi MT Condensed Light" charset="0"/>
                <a:ea typeface="Abadi MT Condensed Light" charset="0"/>
                <a:cs typeface="Abadi MT Condensed Light" charset="0"/>
              </a:rPr>
              <a:t>dx.doi.org.liblink.uncw.edu</a:t>
            </a:r>
            <a:r>
              <a:rPr lang="en-US" sz="15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/10.1097/JHM-D-19-00152 </a:t>
            </a:r>
            <a:endParaRPr lang="en-US" sz="1500" dirty="0"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753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2376" y="595223"/>
            <a:ext cx="9404723" cy="1114824"/>
          </a:xfrm>
        </p:spPr>
        <p:txBody>
          <a:bodyPr/>
          <a:lstStyle/>
          <a:p>
            <a:pPr algn="ctr"/>
            <a:r>
              <a:rPr lang="en-US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Overview:</a:t>
            </a:r>
            <a:endParaRPr lang="en-US" dirty="0"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543050"/>
            <a:ext cx="8946541" cy="412908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Font typeface="Wingdings" charset="2"/>
              <a:buChar char="Ø"/>
            </a:pPr>
            <a:r>
              <a:rPr lang="en-US" sz="20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Affects patients, staff &amp; students</a:t>
            </a:r>
          </a:p>
          <a:p>
            <a:pPr>
              <a:lnSpc>
                <a:spcPct val="200000"/>
              </a:lnSpc>
              <a:buFont typeface="Wingdings" charset="2"/>
              <a:buChar char="Ø"/>
            </a:pPr>
            <a:r>
              <a:rPr lang="en-US" sz="20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People gravitate towards others with the most commonalities </a:t>
            </a:r>
          </a:p>
          <a:p>
            <a:pPr>
              <a:lnSpc>
                <a:spcPct val="200000"/>
              </a:lnSpc>
              <a:buFont typeface="Wingdings" charset="2"/>
              <a:buChar char="Ø"/>
            </a:pPr>
            <a:r>
              <a:rPr lang="en-US" sz="20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Because of implicit bias, there needs to be a bigger push for diversity in health care</a:t>
            </a:r>
            <a:endParaRPr lang="en-US" sz="2000" dirty="0"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388" y="4143373"/>
            <a:ext cx="3169374" cy="17526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451" y="3988732"/>
            <a:ext cx="2772154" cy="1907242"/>
          </a:xfrm>
          <a:prstGeom prst="rect">
            <a:avLst/>
          </a:prstGeom>
        </p:spPr>
      </p:pic>
      <p:sp>
        <p:nvSpPr>
          <p:cNvPr id="9" name="Notched Right Arrow 8"/>
          <p:cNvSpPr/>
          <p:nvPr/>
        </p:nvSpPr>
        <p:spPr>
          <a:xfrm>
            <a:off x="4862721" y="4488872"/>
            <a:ext cx="1852550" cy="67689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Overvie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62244" y="589597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12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7379" y="500360"/>
            <a:ext cx="9404723" cy="1400530"/>
          </a:xfrm>
        </p:spPr>
        <p:txBody>
          <a:bodyPr/>
          <a:lstStyle/>
          <a:p>
            <a:pPr algn="ctr"/>
            <a:r>
              <a:rPr lang="en-US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How it affects the patient:</a:t>
            </a:r>
            <a:endParaRPr lang="en-US" dirty="0"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062" y="1200625"/>
            <a:ext cx="10515600" cy="4900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i="1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1. Staff </a:t>
            </a:r>
            <a:r>
              <a:rPr lang="en-US" sz="2400" i="1" dirty="0">
                <a:latin typeface="Abadi MT Condensed Light" charset="0"/>
                <a:ea typeface="Abadi MT Condensed Light" charset="0"/>
                <a:cs typeface="Abadi MT Condensed Light" charset="0"/>
              </a:rPr>
              <a:t>members reluctant to treat the patient because of differences.</a:t>
            </a:r>
            <a:r>
              <a:rPr lang="en-US" sz="2400" dirty="0" smtClean="0">
                <a:effectLst/>
                <a:latin typeface="Abadi MT Condensed Light" charset="0"/>
                <a:ea typeface="Abadi MT Condensed Light" charset="0"/>
                <a:cs typeface="Abadi MT Condensed Light" charset="0"/>
              </a:rPr>
              <a:t> </a:t>
            </a:r>
            <a:endParaRPr lang="en-US" sz="2400" dirty="0"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0640" y="1900890"/>
            <a:ext cx="1136468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charset="2"/>
              <a:buChar char="Ø"/>
            </a:pPr>
            <a:r>
              <a:rPr lang="en-US" sz="24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Can be harmful or detrimental</a:t>
            </a:r>
          </a:p>
          <a:p>
            <a:pPr marL="285750" indent="-285750">
              <a:lnSpc>
                <a:spcPct val="200000"/>
              </a:lnSpc>
              <a:buFont typeface="Wingdings" charset="2"/>
              <a:buChar char="Ø"/>
            </a:pPr>
            <a:r>
              <a:rPr lang="en-US" sz="24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Closed off body language for both patient and staff member</a:t>
            </a:r>
          </a:p>
          <a:p>
            <a:pPr marL="285750" indent="-285750">
              <a:lnSpc>
                <a:spcPct val="200000"/>
              </a:lnSpc>
              <a:buFont typeface="Wingdings" charset="2"/>
              <a:buChar char="Ø"/>
            </a:pPr>
            <a:r>
              <a:rPr lang="en-US" sz="24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Unwillingness to talk for both patient and staff member</a:t>
            </a:r>
          </a:p>
          <a:p>
            <a:pPr marL="742950" lvl="1" indent="-285750">
              <a:lnSpc>
                <a:spcPct val="200000"/>
              </a:lnSpc>
              <a:buFont typeface="Wingdings" charset="2"/>
              <a:buChar char="Ø"/>
            </a:pPr>
            <a:r>
              <a:rPr lang="en-US" sz="24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Can be dangerous because it can lead to misdiagnosis</a:t>
            </a:r>
          </a:p>
          <a:p>
            <a:pPr marL="285750" indent="-285750">
              <a:buFont typeface="Wingdings" charset="2"/>
              <a:buChar char="Ø"/>
            </a:pPr>
            <a:endParaRPr lang="en-US" dirty="0"/>
          </a:p>
        </p:txBody>
      </p:sp>
      <p:pic>
        <p:nvPicPr>
          <p:cNvPr id="5" name="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62244" y="58608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71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056" y="642026"/>
            <a:ext cx="9404723" cy="1400530"/>
          </a:xfrm>
        </p:spPr>
        <p:txBody>
          <a:bodyPr/>
          <a:lstStyle/>
          <a:p>
            <a:pPr algn="ctr"/>
            <a:r>
              <a:rPr lang="en-US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How it affects the patient:</a:t>
            </a:r>
            <a:endParaRPr lang="en-US" dirty="0"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617" y="1342291"/>
            <a:ext cx="10515600" cy="41881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i="1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2. Mistreatment </a:t>
            </a:r>
            <a:r>
              <a:rPr lang="en-US" sz="2400" i="1" dirty="0">
                <a:latin typeface="Abadi MT Condensed Light" charset="0"/>
                <a:ea typeface="Abadi MT Condensed Light" charset="0"/>
                <a:cs typeface="Abadi MT Condensed Light" charset="0"/>
              </a:rPr>
              <a:t>of a patient.</a:t>
            </a:r>
            <a:r>
              <a:rPr lang="en-US" sz="2400" dirty="0" smtClean="0">
                <a:effectLst/>
                <a:latin typeface="Abadi MT Condensed Light" charset="0"/>
                <a:ea typeface="Abadi MT Condensed Light" charset="0"/>
                <a:cs typeface="Abadi MT Condensed Light" charset="0"/>
              </a:rPr>
              <a:t> </a:t>
            </a:r>
            <a:endParaRPr lang="en-US" sz="2400" dirty="0"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3143" y="2042556"/>
            <a:ext cx="10996551" cy="2212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charset="2"/>
              <a:buChar char="Ø"/>
            </a:pPr>
            <a:r>
              <a:rPr lang="en-US" sz="24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Not exploring every avenue for diagnosis</a:t>
            </a:r>
          </a:p>
          <a:p>
            <a:pPr marL="285750" indent="-285750">
              <a:lnSpc>
                <a:spcPct val="200000"/>
              </a:lnSpc>
              <a:buFont typeface="Wingdings" charset="2"/>
              <a:buChar char="Ø"/>
            </a:pPr>
            <a:r>
              <a:rPr lang="en-US" sz="24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Longer wait times</a:t>
            </a:r>
          </a:p>
          <a:p>
            <a:pPr marL="285750" indent="-285750">
              <a:lnSpc>
                <a:spcPct val="200000"/>
              </a:lnSpc>
              <a:buFont typeface="Wingdings" charset="2"/>
              <a:buChar char="Ø"/>
            </a:pPr>
            <a:r>
              <a:rPr lang="en-US" sz="24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Racial profiling</a:t>
            </a:r>
          </a:p>
        </p:txBody>
      </p:sp>
      <p:pic>
        <p:nvPicPr>
          <p:cNvPr id="7" name="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92873" y="58845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3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3638" y="642067"/>
            <a:ext cx="9404723" cy="1400530"/>
          </a:xfrm>
        </p:spPr>
        <p:txBody>
          <a:bodyPr/>
          <a:lstStyle/>
          <a:p>
            <a:pPr algn="ctr"/>
            <a:r>
              <a:rPr lang="en-US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How it affects the patient:</a:t>
            </a:r>
            <a:endParaRPr lang="en-US" dirty="0"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42332"/>
            <a:ext cx="10515600" cy="4663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i="1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3. Verbal </a:t>
            </a:r>
            <a:r>
              <a:rPr lang="en-US" sz="2400" i="1" dirty="0">
                <a:latin typeface="Abadi MT Condensed Light" charset="0"/>
                <a:ea typeface="Abadi MT Condensed Light" charset="0"/>
                <a:cs typeface="Abadi MT Condensed Light" charset="0"/>
              </a:rPr>
              <a:t>mistreatment of a patient.</a:t>
            </a:r>
            <a:r>
              <a:rPr lang="en-US" sz="2400" dirty="0" smtClean="0">
                <a:effectLst/>
                <a:latin typeface="Abadi MT Condensed Light" charset="0"/>
                <a:ea typeface="Abadi MT Condensed Light" charset="0"/>
                <a:cs typeface="Abadi MT Condensed Light" charset="0"/>
              </a:rPr>
              <a:t> </a:t>
            </a:r>
            <a:endParaRPr lang="en-US" sz="2400" dirty="0"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1923844"/>
            <a:ext cx="10953997" cy="2951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charset="2"/>
              <a:buChar char="Ø"/>
            </a:pPr>
            <a:r>
              <a:rPr lang="en-US" sz="24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Talking down to to a patient</a:t>
            </a:r>
          </a:p>
          <a:p>
            <a:pPr marL="285750" indent="-285750">
              <a:lnSpc>
                <a:spcPct val="200000"/>
              </a:lnSpc>
              <a:buFont typeface="Wingdings" charset="2"/>
              <a:buChar char="Ø"/>
            </a:pPr>
            <a:r>
              <a:rPr lang="en-US" sz="24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Miscommunication can led to abuse</a:t>
            </a:r>
          </a:p>
          <a:p>
            <a:pPr marL="285750" indent="-285750">
              <a:lnSpc>
                <a:spcPct val="200000"/>
              </a:lnSpc>
              <a:buFont typeface="Wingdings" charset="2"/>
              <a:buChar char="Ø"/>
            </a:pPr>
            <a:r>
              <a:rPr lang="en-US" sz="24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Degrading language</a:t>
            </a:r>
          </a:p>
          <a:p>
            <a:pPr marL="742950" lvl="1" indent="-285750">
              <a:lnSpc>
                <a:spcPct val="200000"/>
              </a:lnSpc>
              <a:buFont typeface="Wingdings" charset="2"/>
              <a:buChar char="Ø"/>
            </a:pPr>
            <a:r>
              <a:rPr lang="en-US" sz="24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Assuming patient is unintelligent</a:t>
            </a:r>
          </a:p>
        </p:txBody>
      </p:sp>
      <p:pic>
        <p:nvPicPr>
          <p:cNvPr id="6" name="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9397" y="583705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70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682" y="642722"/>
            <a:ext cx="9404723" cy="1400530"/>
          </a:xfrm>
        </p:spPr>
        <p:txBody>
          <a:bodyPr/>
          <a:lstStyle/>
          <a:p>
            <a:pPr algn="ctr"/>
            <a:r>
              <a:rPr lang="en-US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How it affects the staff:</a:t>
            </a:r>
            <a:endParaRPr lang="en-US" dirty="0"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9243" y="1342987"/>
            <a:ext cx="10515600" cy="4663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i="1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1. Minorities </a:t>
            </a:r>
            <a:r>
              <a:rPr lang="en-US" sz="2400" i="1" dirty="0">
                <a:latin typeface="Abadi MT Condensed Light" charset="0"/>
                <a:ea typeface="Abadi MT Condensed Light" charset="0"/>
                <a:cs typeface="Abadi MT Condensed Light" charset="0"/>
              </a:rPr>
              <a:t>are overlooked for promotions. </a:t>
            </a:r>
            <a:endParaRPr lang="en-US" sz="2400" dirty="0"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0016" y="1923844"/>
            <a:ext cx="11234057" cy="185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charset="2"/>
              <a:buChar char="Ø"/>
            </a:pPr>
            <a:r>
              <a:rPr lang="en-US" sz="20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Gender discrimination/ proportions</a:t>
            </a:r>
          </a:p>
          <a:p>
            <a:pPr marL="285750" indent="-285750">
              <a:lnSpc>
                <a:spcPct val="200000"/>
              </a:lnSpc>
              <a:buFont typeface="Wingdings" charset="2"/>
              <a:buChar char="Ø"/>
            </a:pPr>
            <a:r>
              <a:rPr lang="en-US" sz="20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People learn that a ”person in power” looks like a white male</a:t>
            </a:r>
          </a:p>
          <a:p>
            <a:pPr marL="285750" indent="-285750">
              <a:lnSpc>
                <a:spcPct val="200000"/>
              </a:lnSpc>
              <a:buFont typeface="Wingdings" charset="2"/>
              <a:buChar char="Ø"/>
            </a:pPr>
            <a:r>
              <a:rPr lang="en-US" sz="20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Forces minorities to work harder</a:t>
            </a:r>
            <a:endParaRPr lang="en-US" sz="2000" dirty="0"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556" y="4929188"/>
            <a:ext cx="3186207" cy="14004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019" y="4593374"/>
            <a:ext cx="3302054" cy="17362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079" y="4398728"/>
            <a:ext cx="2986001" cy="1930887"/>
          </a:xfrm>
          <a:prstGeom prst="rect">
            <a:avLst/>
          </a:prstGeom>
        </p:spPr>
      </p:pic>
      <p:pic>
        <p:nvPicPr>
          <p:cNvPr id="8" name="Slid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47252" y="59232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80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3638" y="519718"/>
            <a:ext cx="9404723" cy="1400530"/>
          </a:xfrm>
        </p:spPr>
        <p:txBody>
          <a:bodyPr/>
          <a:lstStyle/>
          <a:p>
            <a:pPr algn="ctr"/>
            <a:r>
              <a:rPr lang="en-US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How it affects the staff:</a:t>
            </a:r>
            <a:endParaRPr lang="en-US" dirty="0"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219983"/>
            <a:ext cx="10515600" cy="4781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i="1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2. Less </a:t>
            </a:r>
            <a:r>
              <a:rPr lang="en-US" sz="2400" i="1" dirty="0">
                <a:latin typeface="Abadi MT Condensed Light" charset="0"/>
                <a:ea typeface="Abadi MT Condensed Light" charset="0"/>
                <a:cs typeface="Abadi MT Condensed Light" charset="0"/>
              </a:rPr>
              <a:t>of a support system for minorities.</a:t>
            </a:r>
            <a:r>
              <a:rPr lang="en-US" sz="2400" dirty="0" smtClean="0">
                <a:effectLst/>
                <a:latin typeface="Abadi MT Condensed Light" charset="0"/>
                <a:ea typeface="Abadi MT Condensed Light" charset="0"/>
                <a:cs typeface="Abadi MT Condensed Light" charset="0"/>
              </a:rPr>
              <a:t> </a:t>
            </a:r>
            <a:endParaRPr lang="en-US" sz="2400" dirty="0"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8348" y="1813389"/>
            <a:ext cx="11115304" cy="2212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charset="2"/>
              <a:buChar char="Ø"/>
            </a:pPr>
            <a:r>
              <a:rPr lang="en-US" sz="24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Nursing field dominated by women</a:t>
            </a:r>
          </a:p>
          <a:p>
            <a:pPr marL="285750" indent="-285750">
              <a:lnSpc>
                <a:spcPct val="200000"/>
              </a:lnSpc>
              <a:buFont typeface="Wingdings" charset="2"/>
              <a:buChar char="Ø"/>
            </a:pPr>
            <a:r>
              <a:rPr lang="en-US" sz="24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Doctor’s dominated by men</a:t>
            </a:r>
          </a:p>
          <a:p>
            <a:pPr marL="285750" indent="-285750">
              <a:lnSpc>
                <a:spcPct val="200000"/>
              </a:lnSpc>
              <a:buFont typeface="Wingdings" charset="2"/>
              <a:buChar char="Ø"/>
            </a:pPr>
            <a:r>
              <a:rPr lang="en-US" sz="24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No safe space for minorities</a:t>
            </a:r>
            <a:endParaRPr lang="en-US" sz="2400" dirty="0"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  <p:pic>
        <p:nvPicPr>
          <p:cNvPr id="5" name="Slide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47399" y="58489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8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6127" y="535845"/>
            <a:ext cx="9404723" cy="1400530"/>
          </a:xfrm>
        </p:spPr>
        <p:txBody>
          <a:bodyPr/>
          <a:lstStyle/>
          <a:p>
            <a:pPr algn="ctr"/>
            <a:r>
              <a:rPr lang="en-US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How it affects students:</a:t>
            </a:r>
            <a:endParaRPr lang="en-US" dirty="0"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766" y="1236110"/>
            <a:ext cx="10515600" cy="4781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i="1" dirty="0">
                <a:latin typeface="Abadi MT Condensed Light" charset="0"/>
                <a:ea typeface="Abadi MT Condensed Light" charset="0"/>
                <a:cs typeface="Abadi MT Condensed Light" charset="0"/>
              </a:rPr>
              <a:t>Qualified students rejected due to the advisory council’s implicit bias. </a:t>
            </a:r>
            <a:endParaRPr lang="en-US" sz="2400" dirty="0"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3766" y="1805050"/>
            <a:ext cx="11139055" cy="2951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charset="2"/>
              <a:buChar char="Ø"/>
            </a:pPr>
            <a:r>
              <a:rPr lang="en-US" sz="24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Favors students with privileged backgrounds</a:t>
            </a:r>
          </a:p>
          <a:p>
            <a:pPr marL="285750" indent="-285750">
              <a:lnSpc>
                <a:spcPct val="200000"/>
              </a:lnSpc>
              <a:buFont typeface="Wingdings" charset="2"/>
              <a:buChar char="Ø"/>
            </a:pPr>
            <a:r>
              <a:rPr lang="en-US" sz="24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Less qualified students attending med school because they have the funds</a:t>
            </a:r>
          </a:p>
          <a:p>
            <a:pPr marL="285750" indent="-285750">
              <a:lnSpc>
                <a:spcPct val="200000"/>
              </a:lnSpc>
              <a:buFont typeface="Wingdings" charset="2"/>
              <a:buChar char="Ø"/>
            </a:pPr>
            <a:r>
              <a:rPr lang="en-US" sz="24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Gives them the opportunities for better jobs and puts them further ahead in life</a:t>
            </a:r>
          </a:p>
          <a:p>
            <a:pPr marL="285750" indent="-285750">
              <a:lnSpc>
                <a:spcPct val="200000"/>
              </a:lnSpc>
              <a:buFont typeface="Wingdings" charset="2"/>
              <a:buChar char="Ø"/>
            </a:pPr>
            <a:r>
              <a:rPr lang="en-US" sz="24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Accepting the less privileged will create diversity</a:t>
            </a:r>
            <a:endParaRPr lang="en-US" sz="2400" dirty="0"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  <p:pic>
        <p:nvPicPr>
          <p:cNvPr id="5" name="Slide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09366" y="58133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58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8012" y="583346"/>
            <a:ext cx="9404723" cy="1400530"/>
          </a:xfrm>
        </p:spPr>
        <p:txBody>
          <a:bodyPr/>
          <a:lstStyle/>
          <a:p>
            <a:pPr algn="ctr"/>
            <a:r>
              <a:rPr lang="en-US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Implementing Diversity:</a:t>
            </a:r>
            <a:endParaRPr lang="en-US" dirty="0"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9867" y="1283611"/>
            <a:ext cx="10515600" cy="45443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i="1" dirty="0">
                <a:latin typeface="Abadi MT Condensed Light" charset="0"/>
                <a:ea typeface="Abadi MT Condensed Light" charset="0"/>
                <a:cs typeface="Abadi MT Condensed Light" charset="0"/>
              </a:rPr>
              <a:t>Blind Acceptance Programs.</a:t>
            </a:r>
            <a:r>
              <a:rPr lang="en-US" sz="2400" dirty="0" smtClean="0">
                <a:effectLst/>
                <a:latin typeface="Abadi MT Condensed Light" charset="0"/>
                <a:ea typeface="Abadi MT Condensed Light" charset="0"/>
                <a:cs typeface="Abadi MT Condensed Light" charset="0"/>
              </a:rPr>
              <a:t> </a:t>
            </a:r>
            <a:endParaRPr lang="en-US" sz="2400" dirty="0"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5636" y="1828800"/>
            <a:ext cx="11424063" cy="1473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charset="2"/>
              <a:buChar char="Ø"/>
            </a:pPr>
            <a:r>
              <a:rPr lang="en-US" sz="24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Create diversity to eventually eliminate implicit bias in universities and hospitals</a:t>
            </a:r>
          </a:p>
          <a:p>
            <a:pPr marL="285750" indent="-285750">
              <a:lnSpc>
                <a:spcPct val="200000"/>
              </a:lnSpc>
              <a:buFont typeface="Wingdings" charset="2"/>
              <a:buChar char="Ø"/>
            </a:pPr>
            <a:r>
              <a:rPr lang="en-US" sz="2400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Assign applicant’s a number and base design on qualifications</a:t>
            </a:r>
            <a:endParaRPr lang="en-US" sz="2400" dirty="0"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  <p:pic>
        <p:nvPicPr>
          <p:cNvPr id="5" name="Slid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28499" y="589642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2516</TotalTime>
  <Words>420</Words>
  <Application>Microsoft Macintosh PowerPoint</Application>
  <PresentationFormat>Widescreen</PresentationFormat>
  <Paragraphs>71</Paragraphs>
  <Slides>13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Abadi MT Condensed Light</vt:lpstr>
      <vt:lpstr>Century Gothic</vt:lpstr>
      <vt:lpstr>Wingdings</vt:lpstr>
      <vt:lpstr>Wingdings 3</vt:lpstr>
      <vt:lpstr>Arial</vt:lpstr>
      <vt:lpstr>Ion</vt:lpstr>
      <vt:lpstr>Unconscious Bias in Health Care:</vt:lpstr>
      <vt:lpstr>Overview:</vt:lpstr>
      <vt:lpstr>How it affects the patient:</vt:lpstr>
      <vt:lpstr>How it affects the patient:</vt:lpstr>
      <vt:lpstr>How it affects the patient:</vt:lpstr>
      <vt:lpstr>How it affects the staff:</vt:lpstr>
      <vt:lpstr>How it affects the staff:</vt:lpstr>
      <vt:lpstr>How it affects students:</vt:lpstr>
      <vt:lpstr>Implementing Diversity:</vt:lpstr>
      <vt:lpstr>Implementing Diversity:</vt:lpstr>
      <vt:lpstr>Implementing Diversity:</vt:lpstr>
      <vt:lpstr>Conclusion:</vt:lpstr>
      <vt:lpstr>References: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Implicit Bias in Health Care:</dc:title>
  <dc:creator>Caitlin Durham</dc:creator>
  <cp:lastModifiedBy>Caitlin Durham</cp:lastModifiedBy>
  <cp:revision>33</cp:revision>
  <dcterms:created xsi:type="dcterms:W3CDTF">2021-03-04T21:46:27Z</dcterms:created>
  <dcterms:modified xsi:type="dcterms:W3CDTF">2021-03-06T15:43:00Z</dcterms:modified>
</cp:coreProperties>
</file>